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68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5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50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9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6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45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2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2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1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93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93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8CAF4-8E3B-414D-B390-06D665986E89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E77EA-9231-4E43-852B-268A90967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4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1"/>
            <a:ext cx="7620000" cy="32765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  <a:latin typeface="Arial"/>
                <a:ea typeface="Calibri"/>
              </a:rPr>
              <a:t>A</a:t>
            </a:r>
            <a:r>
              <a:rPr lang="ro-RO" b="1" dirty="0" smtClean="0">
                <a:effectLst/>
                <a:latin typeface="Arial"/>
                <a:ea typeface="Calibri"/>
              </a:rPr>
              <a:t>specte privind sistemele individuale adecvate pentru colectarea și epurarea apelor uzate urbane</a:t>
            </a:r>
            <a:r>
              <a:rPr lang="en-US" b="1" dirty="0" smtClean="0">
                <a:effectLst/>
                <a:latin typeface="Arial"/>
                <a:ea typeface="Calibri"/>
              </a:rPr>
              <a:t> </a:t>
            </a:r>
            <a:r>
              <a:rPr lang="ro-RO" b="1" dirty="0" smtClean="0">
                <a:effectLst/>
                <a:latin typeface="Arial"/>
                <a:ea typeface="Calibri"/>
              </a:rPr>
              <a:t>prevăzute de HG nr. 714 din 26 mai 2022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10200"/>
            <a:ext cx="6400800" cy="381000"/>
          </a:xfrm>
        </p:spPr>
        <p:txBody>
          <a:bodyPr>
            <a:normAutofit fontScale="70000" lnSpcReduction="20000"/>
          </a:bodyPr>
          <a:lstStyle/>
          <a:p>
            <a:r>
              <a:rPr lang="ro-RO" dirty="0" smtClean="0">
                <a:solidFill>
                  <a:schemeClr val="tx1"/>
                </a:solidFill>
              </a:rPr>
              <a:t>10-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ro-RO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.noiembrie.2022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Imagine 1">
            <a:extLst>
              <a:ext uri="{FF2B5EF4-FFF2-40B4-BE49-F238E27FC236}">
                <a16:creationId xmlns:a16="http://schemas.microsoft.com/office/drawing/2014/main" xmlns="" id="{44B1C8BA-0BB7-DE4E-CE7A-FBFE74DC6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8" y="217032"/>
            <a:ext cx="7294981" cy="773568"/>
          </a:xfrm>
          <a:prstGeom prst="rect">
            <a:avLst/>
          </a:prstGeom>
        </p:spPr>
      </p:pic>
      <p:pic>
        <p:nvPicPr>
          <p:cNvPr id="5" name="Imagine 2">
            <a:extLst>
              <a:ext uri="{FF2B5EF4-FFF2-40B4-BE49-F238E27FC236}">
                <a16:creationId xmlns:a16="http://schemas.microsoft.com/office/drawing/2014/main" xmlns="" id="{147D9DCB-C455-3318-7149-C717977DAA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085342"/>
            <a:ext cx="8251854" cy="46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6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2">
            <a:extLst>
              <a:ext uri="{FF2B5EF4-FFF2-40B4-BE49-F238E27FC236}">
                <a16:creationId xmlns:a16="http://schemas.microsoft.com/office/drawing/2014/main" xmlns="" id="{FD3119D4-6F08-D092-E0F7-C9BC64C7FC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313942"/>
            <a:ext cx="8251854" cy="467858"/>
          </a:xfrm>
          <a:prstGeom prst="rect">
            <a:avLst/>
          </a:prstGeom>
        </p:spPr>
      </p:pic>
      <p:pic>
        <p:nvPicPr>
          <p:cNvPr id="5" name="Imagine 1">
            <a:extLst>
              <a:ext uri="{FF2B5EF4-FFF2-40B4-BE49-F238E27FC236}">
                <a16:creationId xmlns:a16="http://schemas.microsoft.com/office/drawing/2014/main" xmlns="" id="{7AA726FC-B67C-4D6C-D7BE-58451937C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6" y="153132"/>
            <a:ext cx="7294981" cy="77356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644775"/>
            <a:ext cx="7772400" cy="1470025"/>
          </a:xfrm>
        </p:spPr>
        <p:txBody>
          <a:bodyPr>
            <a:noAutofit/>
          </a:bodyPr>
          <a:lstStyle/>
          <a:p>
            <a:r>
              <a:rPr lang="ro-RO" sz="4800" b="1" kern="0" dirty="0">
                <a:solidFill>
                  <a:srgbClr val="0091EA"/>
                </a:solidFill>
                <a:latin typeface="Arial" panose="020B0604020202020204" pitchFamily="34" charset="0"/>
                <a:ea typeface="Roboto Slab"/>
                <a:cs typeface="Arial" panose="020B0604020202020204" pitchFamily="34" charset="0"/>
                <a:sym typeface="Roboto Slab"/>
              </a:rPr>
              <a:t>Vă mulțumim </a:t>
            </a:r>
            <a:br>
              <a:rPr lang="ro-RO" sz="4800" b="1" kern="0" dirty="0">
                <a:solidFill>
                  <a:srgbClr val="0091EA"/>
                </a:solidFill>
                <a:latin typeface="Arial" panose="020B0604020202020204" pitchFamily="34" charset="0"/>
                <a:ea typeface="Roboto Slab"/>
                <a:cs typeface="Arial" panose="020B0604020202020204" pitchFamily="34" charset="0"/>
                <a:sym typeface="Roboto Slab"/>
              </a:rPr>
            </a:br>
            <a:r>
              <a:rPr lang="ro-RO" sz="4800" b="1" kern="0" dirty="0">
                <a:solidFill>
                  <a:srgbClr val="0091EA"/>
                </a:solidFill>
                <a:latin typeface="Arial" panose="020B0604020202020204" pitchFamily="34" charset="0"/>
                <a:ea typeface="Roboto Slab"/>
                <a:cs typeface="Arial" panose="020B0604020202020204" pitchFamily="34" charset="0"/>
                <a:sym typeface="Roboto Slab"/>
              </a:rPr>
              <a:t>pentru atenție!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3638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14400"/>
            <a:ext cx="8458200" cy="457200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effectLst/>
                <a:latin typeface="Arial"/>
                <a:ea typeface="Calibri"/>
              </a:rPr>
              <a:t>Aspecte</a:t>
            </a:r>
            <a:r>
              <a:rPr lang="en-US" sz="2400" b="1" dirty="0" smtClean="0">
                <a:effectLst/>
                <a:latin typeface="Arial"/>
                <a:ea typeface="Calibri"/>
              </a:rPr>
              <a:t> legislative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39090" y="1295400"/>
            <a:ext cx="866521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14300" algn="just"/>
            <a:r>
              <a:rPr lang="ro-RO" sz="2000" dirty="0" smtClean="0">
                <a:latin typeface="Arial"/>
                <a:ea typeface="Calibri"/>
              </a:rPr>
              <a:t>Î</a:t>
            </a:r>
            <a:r>
              <a:rPr lang="en-US" sz="2000" dirty="0" smtClean="0">
                <a:latin typeface="Arial"/>
                <a:ea typeface="Calibri"/>
              </a:rPr>
              <a:t>n </a:t>
            </a:r>
            <a:r>
              <a:rPr lang="en-US" sz="2000" dirty="0" err="1" smtClean="0">
                <a:latin typeface="Arial"/>
                <a:ea typeface="Calibri"/>
              </a:rPr>
              <a:t>urma</a:t>
            </a:r>
            <a:r>
              <a:rPr lang="en-US" sz="2000" dirty="0" smtClean="0">
                <a:latin typeface="Arial"/>
                <a:ea typeface="Calibri"/>
              </a:rPr>
              <a:t> </a:t>
            </a:r>
            <a:r>
              <a:rPr lang="en-US" sz="2000" dirty="0" err="1" smtClean="0">
                <a:latin typeface="Arial"/>
                <a:ea typeface="Calibri"/>
              </a:rPr>
              <a:t>semn</a:t>
            </a:r>
            <a:r>
              <a:rPr lang="ro-RO" sz="2000" dirty="0" smtClean="0">
                <a:latin typeface="Arial"/>
                <a:ea typeface="Calibri"/>
              </a:rPr>
              <a:t>ă</a:t>
            </a:r>
            <a:r>
              <a:rPr lang="en-US" sz="2000" dirty="0" err="1" smtClean="0">
                <a:latin typeface="Arial"/>
                <a:ea typeface="Calibri"/>
              </a:rPr>
              <a:t>rii</a:t>
            </a:r>
            <a:r>
              <a:rPr lang="en-US" sz="2000" dirty="0" smtClean="0">
                <a:latin typeface="Arial"/>
                <a:ea typeface="Calibri"/>
              </a:rPr>
              <a:t> </a:t>
            </a:r>
            <a:r>
              <a:rPr lang="en-US" sz="2000" b="1" i="1" dirty="0" err="1" smtClean="0">
                <a:latin typeface="Arial"/>
                <a:ea typeface="Calibri"/>
              </a:rPr>
              <a:t>Tratatului</a:t>
            </a:r>
            <a:r>
              <a:rPr lang="en-US" sz="2000" b="1" i="1" dirty="0" smtClean="0">
                <a:latin typeface="Arial"/>
                <a:ea typeface="Calibri"/>
              </a:rPr>
              <a:t> de </a:t>
            </a:r>
            <a:r>
              <a:rPr lang="en-US" sz="2000" b="1" i="1" dirty="0" err="1" smtClean="0">
                <a:latin typeface="Arial"/>
                <a:ea typeface="Calibri"/>
              </a:rPr>
              <a:t>Aderare</a:t>
            </a:r>
            <a:r>
              <a:rPr lang="en-US" sz="2000" b="1" i="1" dirty="0" smtClean="0">
                <a:latin typeface="Arial"/>
                <a:ea typeface="Calibri"/>
              </a:rPr>
              <a:t> la UE</a:t>
            </a:r>
            <a:r>
              <a:rPr lang="en-US" sz="2000" dirty="0" smtClean="0">
                <a:latin typeface="Arial"/>
                <a:ea typeface="Calibri"/>
              </a:rPr>
              <a:t>, </a:t>
            </a:r>
            <a:r>
              <a:rPr lang="vi-VN" sz="2000" dirty="0" smtClean="0">
                <a:latin typeface="Arial"/>
                <a:ea typeface="Calibri"/>
              </a:rPr>
              <a:t>Rom</a:t>
            </a:r>
            <a:r>
              <a:rPr lang="ro-RO" sz="2000" dirty="0" smtClean="0">
                <a:latin typeface="Arial"/>
                <a:ea typeface="Calibri"/>
              </a:rPr>
              <a:t>â</a:t>
            </a:r>
            <a:r>
              <a:rPr lang="vi-VN" sz="2000" dirty="0" smtClean="0">
                <a:latin typeface="Arial"/>
                <a:ea typeface="Calibri"/>
              </a:rPr>
              <a:t>nia </a:t>
            </a:r>
            <a:r>
              <a:rPr lang="ro-RO" sz="2000" dirty="0" smtClean="0">
                <a:latin typeface="Arial"/>
                <a:ea typeface="Calibri"/>
              </a:rPr>
              <a:t>ș</a:t>
            </a:r>
            <a:r>
              <a:rPr lang="en-US" sz="2000" dirty="0" err="1" smtClean="0">
                <a:latin typeface="Arial"/>
                <a:ea typeface="Calibri"/>
              </a:rPr>
              <a:t>i</a:t>
            </a:r>
            <a:r>
              <a:rPr lang="en-US" sz="2000" dirty="0" smtClean="0">
                <a:latin typeface="Arial"/>
                <a:ea typeface="Calibri"/>
              </a:rPr>
              <a:t>-a </a:t>
            </a:r>
            <a:r>
              <a:rPr lang="en-US" sz="2000" dirty="0" err="1" smtClean="0">
                <a:latin typeface="Arial"/>
                <a:ea typeface="Calibri"/>
              </a:rPr>
              <a:t>asumat</a:t>
            </a:r>
            <a:r>
              <a:rPr lang="en-US" sz="2000" dirty="0" smtClean="0">
                <a:latin typeface="Arial"/>
                <a:ea typeface="Calibri"/>
              </a:rPr>
              <a:t> o </a:t>
            </a:r>
            <a:r>
              <a:rPr lang="en-US" sz="2000" dirty="0" err="1" smtClean="0">
                <a:latin typeface="Arial"/>
                <a:ea typeface="Calibri"/>
              </a:rPr>
              <a:t>serie</a:t>
            </a:r>
            <a:r>
              <a:rPr lang="en-US" sz="2000" dirty="0" smtClean="0">
                <a:latin typeface="Arial"/>
                <a:ea typeface="Calibri"/>
              </a:rPr>
              <a:t> </a:t>
            </a:r>
            <a:r>
              <a:rPr lang="en-US" sz="2000" dirty="0" err="1" smtClean="0">
                <a:latin typeface="Arial"/>
                <a:ea typeface="Calibri"/>
              </a:rPr>
              <a:t>obliga</a:t>
            </a:r>
            <a:r>
              <a:rPr lang="ro-RO" sz="2000" dirty="0" smtClean="0">
                <a:latin typeface="Arial"/>
                <a:ea typeface="Calibri"/>
              </a:rPr>
              <a:t>ț</a:t>
            </a:r>
            <a:r>
              <a:rPr lang="en-US" sz="2000" dirty="0" smtClean="0">
                <a:latin typeface="Arial"/>
                <a:ea typeface="Calibri"/>
              </a:rPr>
              <a:t>ii, </a:t>
            </a:r>
            <a:r>
              <a:rPr lang="en-US" sz="2000" dirty="0" err="1" smtClean="0">
                <a:latin typeface="Arial"/>
                <a:ea typeface="Calibri"/>
              </a:rPr>
              <a:t>printre</a:t>
            </a:r>
            <a:r>
              <a:rPr lang="en-US" sz="2000" dirty="0" smtClean="0">
                <a:latin typeface="Arial"/>
                <a:ea typeface="Calibri"/>
              </a:rPr>
              <a:t> care </a:t>
            </a:r>
            <a:r>
              <a:rPr lang="en-US" sz="2000" dirty="0" err="1" smtClean="0">
                <a:latin typeface="Arial"/>
                <a:ea typeface="Calibri"/>
              </a:rPr>
              <a:t>implementarea</a:t>
            </a:r>
            <a:r>
              <a:rPr lang="en-US" sz="2000" dirty="0" smtClean="0">
                <a:latin typeface="Arial"/>
                <a:ea typeface="Calibri"/>
              </a:rPr>
              <a:t> </a:t>
            </a:r>
            <a:r>
              <a:rPr lang="en-US" sz="2000" dirty="0" err="1" smtClean="0">
                <a:latin typeface="Arial"/>
                <a:ea typeface="Calibri"/>
              </a:rPr>
              <a:t>acquis-ului</a:t>
            </a:r>
            <a:r>
              <a:rPr lang="en-US" sz="2000" dirty="0" smtClean="0">
                <a:latin typeface="Arial"/>
                <a:ea typeface="Calibri"/>
              </a:rPr>
              <a:t> </a:t>
            </a:r>
            <a:r>
              <a:rPr lang="en-US" sz="2000" dirty="0" err="1" smtClean="0">
                <a:latin typeface="Arial"/>
                <a:ea typeface="Calibri"/>
              </a:rPr>
              <a:t>comunitar</a:t>
            </a:r>
            <a:r>
              <a:rPr lang="en-US" sz="2000" dirty="0" smtClean="0">
                <a:latin typeface="Arial"/>
                <a:ea typeface="Calibri"/>
              </a:rPr>
              <a:t> </a:t>
            </a:r>
            <a:r>
              <a:rPr lang="ro-RO" sz="2000" dirty="0" smtClean="0">
                <a:latin typeface="Arial"/>
                <a:ea typeface="Calibri"/>
              </a:rPr>
              <a:t>î</a:t>
            </a:r>
            <a:r>
              <a:rPr lang="en-US" sz="2000" dirty="0" smtClean="0">
                <a:latin typeface="Arial"/>
                <a:ea typeface="Calibri"/>
              </a:rPr>
              <a:t>n </a:t>
            </a:r>
            <a:r>
              <a:rPr lang="en-US" sz="2000" dirty="0" err="1" smtClean="0">
                <a:latin typeface="Arial"/>
                <a:ea typeface="Calibri"/>
              </a:rPr>
              <a:t>domeniul</a:t>
            </a:r>
            <a:r>
              <a:rPr lang="en-US" sz="2000" dirty="0" smtClean="0">
                <a:latin typeface="Arial"/>
                <a:ea typeface="Calibri"/>
              </a:rPr>
              <a:t> </a:t>
            </a:r>
            <a:r>
              <a:rPr lang="en-US" sz="2000" dirty="0" err="1" smtClean="0">
                <a:latin typeface="Arial"/>
                <a:ea typeface="Calibri"/>
              </a:rPr>
              <a:t>mediului</a:t>
            </a:r>
            <a:endParaRPr lang="ro-RO" sz="2000" dirty="0" smtClean="0">
              <a:latin typeface="Arial"/>
              <a:ea typeface="Calibri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3810000"/>
            <a:ext cx="8733790" cy="1981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just">
              <a:spcBef>
                <a:spcPct val="0"/>
              </a:spcBef>
              <a:buNone/>
              <a:defRPr sz="2400" b="1" i="1">
                <a:latin typeface="Arial"/>
                <a:ea typeface="Calibri"/>
                <a:cs typeface="+mj-cs"/>
              </a:defRPr>
            </a:lvl1pPr>
          </a:lstStyle>
          <a:p>
            <a:r>
              <a:rPr lang="en-US" sz="2000" dirty="0" smtClean="0"/>
              <a:t>C</a:t>
            </a:r>
            <a:r>
              <a:rPr lang="vi-VN" sz="2000" dirty="0" smtClean="0"/>
              <a:t>erință</a:t>
            </a:r>
            <a:r>
              <a:rPr lang="ro-RO" sz="2000" dirty="0" smtClean="0"/>
              <a:t> majoră </a:t>
            </a:r>
            <a:r>
              <a:rPr lang="en-US" sz="2000" dirty="0" smtClean="0"/>
              <a:t>a </a:t>
            </a:r>
            <a:r>
              <a:rPr lang="en-US" sz="2000" dirty="0" err="1" smtClean="0"/>
              <a:t>Directivei</a:t>
            </a:r>
            <a:r>
              <a:rPr lang="en-US" sz="2000" dirty="0" smtClean="0"/>
              <a:t> 91/271/EEC: </a:t>
            </a:r>
            <a:r>
              <a:rPr lang="en-US" sz="2000" dirty="0" err="1" smtClean="0"/>
              <a:t>conformare</a:t>
            </a:r>
            <a:r>
              <a:rPr lang="en-US" sz="2000" dirty="0" smtClean="0"/>
              <a:t> </a:t>
            </a:r>
            <a:r>
              <a:rPr lang="en-US" sz="2000" dirty="0" err="1" smtClean="0"/>
              <a:t>aglomer</a:t>
            </a:r>
            <a:r>
              <a:rPr lang="ro-RO" sz="2000" dirty="0" smtClean="0"/>
              <a:t>ă</a:t>
            </a:r>
            <a:r>
              <a:rPr lang="en-US" sz="2000" dirty="0" err="1" smtClean="0"/>
              <a:t>ri</a:t>
            </a:r>
            <a:r>
              <a:rPr lang="en-US" sz="2000" dirty="0" smtClean="0"/>
              <a:t> </a:t>
            </a:r>
            <a:r>
              <a:rPr lang="en-US" sz="2000" dirty="0" err="1" smtClean="0"/>
              <a:t>umane</a:t>
            </a:r>
            <a:endParaRPr lang="en-US" sz="2000" dirty="0" smtClean="0"/>
          </a:p>
          <a:p>
            <a:r>
              <a:rPr lang="en-US" sz="2000" b="0" i="0" dirty="0" smtClean="0"/>
              <a:t>    -</a:t>
            </a:r>
            <a:r>
              <a:rPr lang="ro-RO" sz="2000" b="0" i="0" dirty="0" smtClean="0"/>
              <a:t> </a:t>
            </a:r>
            <a:r>
              <a:rPr lang="vi-VN" sz="2000" b="0" dirty="0" smtClean="0"/>
              <a:t>sf</a:t>
            </a:r>
            <a:r>
              <a:rPr lang="ro-RO" sz="2000" b="0" dirty="0" smtClean="0"/>
              <a:t>arșit</a:t>
            </a:r>
            <a:r>
              <a:rPr lang="vi-VN" sz="2000" b="0" dirty="0" smtClean="0"/>
              <a:t> an 2015</a:t>
            </a:r>
            <a:r>
              <a:rPr lang="en-US" sz="2000" b="0" dirty="0" smtClean="0"/>
              <a:t>: - </a:t>
            </a:r>
            <a:r>
              <a:rPr lang="vi-VN" sz="2000" b="0" i="0" dirty="0" smtClean="0"/>
              <a:t>aglom</a:t>
            </a:r>
            <a:r>
              <a:rPr lang="en-US" sz="2000" b="0" i="0" dirty="0" smtClean="0"/>
              <a:t>. &gt;</a:t>
            </a:r>
            <a:r>
              <a:rPr lang="vi-VN" sz="2000" b="0" i="0" dirty="0" smtClean="0"/>
              <a:t>10.000 l.e</a:t>
            </a:r>
            <a:r>
              <a:rPr lang="en-US" sz="2000" b="0" i="0" dirty="0" smtClean="0"/>
              <a:t> </a:t>
            </a:r>
            <a:r>
              <a:rPr lang="en-US" sz="2000" b="0" i="0" dirty="0" err="1" smtClean="0"/>
              <a:t>epurare</a:t>
            </a:r>
            <a:r>
              <a:rPr lang="en-US" sz="2000" b="0" i="0" dirty="0" smtClean="0"/>
              <a:t> </a:t>
            </a:r>
            <a:r>
              <a:rPr lang="en-US" sz="2000" b="0" i="0" dirty="0" err="1" smtClean="0"/>
              <a:t>ter</a:t>
            </a:r>
            <a:r>
              <a:rPr lang="ro-RO" sz="2000" b="0" i="0" dirty="0" smtClean="0"/>
              <a:t>ț</a:t>
            </a:r>
            <a:r>
              <a:rPr lang="en-US" sz="2000" b="0" i="0" dirty="0" err="1" smtClean="0"/>
              <a:t>iar</a:t>
            </a:r>
            <a:r>
              <a:rPr lang="ro-RO" sz="2000" b="0" i="0" dirty="0" smtClean="0"/>
              <a:t>ă</a:t>
            </a:r>
            <a:endParaRPr lang="en-US" sz="2000" b="0" i="0" dirty="0" smtClean="0"/>
          </a:p>
          <a:p>
            <a:r>
              <a:rPr lang="en-US" sz="2000" b="0" i="0" dirty="0"/>
              <a:t> </a:t>
            </a:r>
            <a:r>
              <a:rPr lang="en-US" sz="2000" b="0" i="0" dirty="0" smtClean="0"/>
              <a:t>   - </a:t>
            </a:r>
            <a:r>
              <a:rPr lang="en-US" sz="2000" b="0" dirty="0" err="1" smtClean="0"/>
              <a:t>sfar</a:t>
            </a:r>
            <a:r>
              <a:rPr lang="ro-RO" sz="2000" b="0" dirty="0" smtClean="0"/>
              <a:t>ș</a:t>
            </a:r>
            <a:r>
              <a:rPr lang="en-US" sz="2000" b="0" dirty="0" smtClean="0"/>
              <a:t>it an 2018:</a:t>
            </a:r>
          </a:p>
          <a:p>
            <a:r>
              <a:rPr lang="en-US" sz="2000" b="0" i="0" dirty="0" smtClean="0"/>
              <a:t> 	- </a:t>
            </a:r>
            <a:r>
              <a:rPr lang="vi-VN" sz="2000" b="0" i="0" dirty="0" smtClean="0"/>
              <a:t>aglom</a:t>
            </a:r>
            <a:r>
              <a:rPr lang="en-US" sz="2000" b="0" i="0" dirty="0" smtClean="0"/>
              <a:t>.</a:t>
            </a:r>
            <a:r>
              <a:rPr lang="vi-VN" sz="2000" b="0" i="0" dirty="0" smtClean="0"/>
              <a:t> între 2.000 și 10.000 l.e</a:t>
            </a:r>
            <a:r>
              <a:rPr lang="ro-RO" sz="2000" b="0" i="0" dirty="0" smtClean="0"/>
              <a:t>, epurare</a:t>
            </a:r>
            <a:r>
              <a:rPr lang="en-US" sz="2000" b="0" i="0" dirty="0" smtClean="0"/>
              <a:t> </a:t>
            </a:r>
            <a:r>
              <a:rPr lang="ro-RO" sz="2000" b="0" i="0" dirty="0" smtClean="0"/>
              <a:t>biologică </a:t>
            </a:r>
            <a:r>
              <a:rPr lang="en-US" sz="2000" b="0" i="0" dirty="0" smtClean="0"/>
              <a:t>(</a:t>
            </a:r>
            <a:r>
              <a:rPr lang="en-US" sz="2000" b="0" i="0" dirty="0" err="1" smtClean="0"/>
              <a:t>secundar</a:t>
            </a:r>
            <a:r>
              <a:rPr lang="ro-RO" sz="2000" b="0" i="0" dirty="0" smtClean="0"/>
              <a:t>ă</a:t>
            </a:r>
            <a:r>
              <a:rPr lang="en-US" sz="2000" b="0" i="0" dirty="0" smtClean="0"/>
              <a:t>) </a:t>
            </a:r>
          </a:p>
          <a:p>
            <a:pPr algn="l">
              <a:tabLst>
                <a:tab pos="914400" algn="l"/>
              </a:tabLst>
            </a:pPr>
            <a:r>
              <a:rPr lang="en-US" sz="2000" b="0" i="0" dirty="0"/>
              <a:t>	</a:t>
            </a:r>
            <a:r>
              <a:rPr lang="en-US" sz="2000" b="0" i="0" dirty="0" smtClean="0"/>
              <a:t>- </a:t>
            </a:r>
            <a:r>
              <a:rPr lang="en-US" sz="2000" b="0" i="0" dirty="0" err="1" smtClean="0"/>
              <a:t>aglom</a:t>
            </a:r>
            <a:r>
              <a:rPr lang="en-US" sz="2000" b="0" i="0" dirty="0" smtClean="0"/>
              <a:t>. &lt; </a:t>
            </a:r>
            <a:r>
              <a:rPr lang="vi-VN" sz="2000" b="0" i="0" dirty="0" smtClean="0"/>
              <a:t>2.000 l.e. </a:t>
            </a:r>
            <a:r>
              <a:rPr lang="en-US" sz="2000" b="0" i="0" dirty="0" smtClean="0"/>
              <a:t>– </a:t>
            </a:r>
            <a:r>
              <a:rPr lang="vi-VN" sz="2000" b="0" i="0" dirty="0" smtClean="0"/>
              <a:t>trata</a:t>
            </a:r>
            <a:r>
              <a:rPr lang="en-US" sz="2000" b="0" i="0" dirty="0" smtClean="0"/>
              <a:t>r</a:t>
            </a:r>
            <a:r>
              <a:rPr lang="vi-VN" sz="2000" b="0" i="0" dirty="0" smtClean="0"/>
              <a:t>e corespunzăto</a:t>
            </a:r>
            <a:r>
              <a:rPr lang="en-US" sz="2000" b="0" i="0" dirty="0" smtClean="0"/>
              <a:t>a</a:t>
            </a:r>
            <a:r>
              <a:rPr lang="vi-VN" sz="2000" b="0" i="0" dirty="0" smtClean="0"/>
              <a:t>r</a:t>
            </a:r>
            <a:r>
              <a:rPr lang="en-US" sz="2000" b="0" i="0" dirty="0" smtClean="0"/>
              <a:t>e</a:t>
            </a:r>
            <a:r>
              <a:rPr lang="vi-VN" sz="2000" b="0" i="0" dirty="0" smtClean="0"/>
              <a:t> înainte </a:t>
            </a:r>
            <a:r>
              <a:rPr lang="en-US" sz="2000" b="0" i="0" dirty="0" smtClean="0"/>
              <a:t>de 	</a:t>
            </a:r>
            <a:r>
              <a:rPr lang="vi-VN" sz="2000" b="0" i="0" dirty="0" smtClean="0"/>
              <a:t>evacua</a:t>
            </a:r>
            <a:r>
              <a:rPr lang="en-US" sz="2000" b="0" i="0" dirty="0" smtClean="0"/>
              <a:t>r</a:t>
            </a:r>
            <a:r>
              <a:rPr lang="vi-VN" sz="2000" b="0" i="0" dirty="0" smtClean="0"/>
              <a:t>e</a:t>
            </a:r>
            <a:r>
              <a:rPr lang="ro-RO" sz="2000" b="0" i="0" dirty="0" smtClean="0"/>
              <a:t>a</a:t>
            </a:r>
            <a:r>
              <a:rPr lang="en-US" sz="2000" b="0" i="0" dirty="0" smtClean="0"/>
              <a:t> </a:t>
            </a:r>
            <a:r>
              <a:rPr lang="vi-VN" sz="2000" b="0" i="0" dirty="0" smtClean="0"/>
              <a:t>în apele de suprafață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4800" y="2514601"/>
            <a:ext cx="8699500" cy="838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just">
              <a:spcBef>
                <a:spcPct val="0"/>
              </a:spcBef>
              <a:buNone/>
              <a:defRPr sz="2400" b="1" i="1">
                <a:latin typeface="Arial"/>
                <a:ea typeface="Calibri"/>
                <a:cs typeface="+mj-cs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vi-VN" sz="2000" b="0" i="0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39090" y="5638800"/>
            <a:ext cx="8699500" cy="838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just">
              <a:spcBef>
                <a:spcPct val="0"/>
              </a:spcBef>
              <a:buNone/>
              <a:defRPr sz="2400" b="1" i="1">
                <a:latin typeface="Arial"/>
                <a:ea typeface="Calibri"/>
                <a:cs typeface="+mj-cs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i="0" dirty="0" err="1" smtClean="0"/>
              <a:t>Progresele</a:t>
            </a:r>
            <a:r>
              <a:rPr lang="en-US" sz="2000" b="0" i="0" dirty="0" smtClean="0"/>
              <a:t> </a:t>
            </a:r>
            <a:r>
              <a:rPr lang="ro-RO" sz="2000" b="0" i="0" dirty="0"/>
              <a:t>î</a:t>
            </a:r>
            <a:r>
              <a:rPr lang="en-US" sz="2000" b="0" i="0" dirty="0" err="1" smtClean="0"/>
              <a:t>nregistrate</a:t>
            </a:r>
            <a:r>
              <a:rPr lang="en-US" sz="2000" b="0" i="0" dirty="0" smtClean="0"/>
              <a:t> </a:t>
            </a:r>
            <a:r>
              <a:rPr lang="ro-RO" sz="2000" b="0" i="0" dirty="0" smtClean="0"/>
              <a:t>î</a:t>
            </a:r>
            <a:r>
              <a:rPr lang="en-US" sz="2000" b="0" i="0" dirty="0" smtClean="0"/>
              <a:t>n </a:t>
            </a:r>
            <a:r>
              <a:rPr lang="en-US" sz="2000" b="0" i="0" dirty="0" err="1" smtClean="0"/>
              <a:t>procesul</a:t>
            </a:r>
            <a:r>
              <a:rPr lang="en-US" sz="2000" b="0" i="0" dirty="0" smtClean="0"/>
              <a:t> de </a:t>
            </a:r>
            <a:r>
              <a:rPr lang="en-US" sz="2000" b="0" i="0" dirty="0" err="1" smtClean="0"/>
              <a:t>conformare</a:t>
            </a:r>
            <a:r>
              <a:rPr lang="en-US" sz="2000" b="0" i="0" dirty="0" smtClean="0"/>
              <a:t> </a:t>
            </a:r>
            <a:r>
              <a:rPr lang="en-US" sz="2000" b="0" i="0" dirty="0" err="1" smtClean="0"/>
              <a:t>trebuie</a:t>
            </a:r>
            <a:r>
              <a:rPr lang="en-US" sz="2000" b="0" i="0" dirty="0" smtClean="0"/>
              <a:t> </a:t>
            </a:r>
            <a:r>
              <a:rPr lang="en-US" sz="2000" b="0" i="0" dirty="0" err="1" smtClean="0"/>
              <a:t>continuate</a:t>
            </a:r>
            <a:r>
              <a:rPr lang="en-US" sz="2000" b="0" i="0" dirty="0" smtClean="0"/>
              <a:t>, </a:t>
            </a:r>
            <a:r>
              <a:rPr lang="en-US" sz="2000" b="0" i="0" dirty="0" err="1" smtClean="0"/>
              <a:t>inclusiv</a:t>
            </a:r>
            <a:r>
              <a:rPr lang="en-US" sz="2000" b="0" i="0" dirty="0" smtClean="0"/>
              <a:t> </a:t>
            </a:r>
            <a:r>
              <a:rPr lang="en-US" sz="2000" b="0" i="0" dirty="0" err="1" smtClean="0"/>
              <a:t>prin</a:t>
            </a:r>
            <a:r>
              <a:rPr lang="en-US" sz="2000" b="0" i="0" dirty="0" smtClean="0"/>
              <a:t> </a:t>
            </a:r>
            <a:r>
              <a:rPr lang="en-US" sz="2000" b="0" i="0" dirty="0" err="1" smtClean="0"/>
              <a:t>utilizarea</a:t>
            </a:r>
            <a:r>
              <a:rPr lang="en-US" sz="2000" b="0" i="0" dirty="0" smtClean="0"/>
              <a:t> SIA</a:t>
            </a:r>
            <a:endParaRPr lang="vi-VN" sz="2000" b="0" i="0" dirty="0" smtClean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04800" y="2209800"/>
            <a:ext cx="8851900" cy="17526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vi-VN" sz="2000" b="1" i="1" dirty="0" smtClean="0">
                <a:latin typeface="Arial"/>
                <a:ea typeface="Calibri"/>
              </a:rPr>
              <a:t>Directiva 91/271/EEC </a:t>
            </a:r>
            <a:r>
              <a:rPr lang="vi-VN" sz="2000" dirty="0" smtClean="0">
                <a:latin typeface="Arial"/>
                <a:ea typeface="Calibri"/>
              </a:rPr>
              <a:t>privind epurarea apelor uzate urbane, modif</a:t>
            </a:r>
            <a:r>
              <a:rPr lang="en-US" sz="2000" dirty="0" smtClean="0">
                <a:latin typeface="Arial"/>
                <a:ea typeface="Calibri"/>
              </a:rPr>
              <a:t>.</a:t>
            </a:r>
            <a:r>
              <a:rPr lang="vi-VN" sz="2000" dirty="0" smtClean="0">
                <a:latin typeface="Arial"/>
                <a:ea typeface="Calibri"/>
              </a:rPr>
              <a:t> și compl</a:t>
            </a:r>
            <a:r>
              <a:rPr lang="en-US" sz="2000" dirty="0" smtClean="0">
                <a:latin typeface="Arial"/>
                <a:ea typeface="Calibri"/>
              </a:rPr>
              <a:t>:</a:t>
            </a:r>
            <a:endParaRPr lang="ro-RO" sz="2000" dirty="0" smtClean="0">
              <a:latin typeface="Arial"/>
              <a:ea typeface="Calibri"/>
            </a:endParaRPr>
          </a:p>
          <a:p>
            <a:pPr marL="114300" indent="-114300" algn="just" defTabSz="342900"/>
            <a:r>
              <a:rPr lang="it-IT" sz="2000" dirty="0">
                <a:latin typeface="Arial"/>
                <a:ea typeface="Calibri"/>
              </a:rPr>
              <a:t>	</a:t>
            </a:r>
            <a:r>
              <a:rPr lang="it-IT" sz="2000" dirty="0" smtClean="0">
                <a:latin typeface="Arial"/>
                <a:ea typeface="Calibri"/>
              </a:rPr>
              <a:t>	- baza legal</a:t>
            </a:r>
            <a:r>
              <a:rPr lang="ro-RO" sz="2000" dirty="0" smtClean="0">
                <a:latin typeface="Arial"/>
                <a:ea typeface="Calibri"/>
              </a:rPr>
              <a:t>ă</a:t>
            </a:r>
            <a:r>
              <a:rPr lang="it-IT" sz="2000" dirty="0" smtClean="0">
                <a:latin typeface="Arial"/>
                <a:ea typeface="Calibri"/>
              </a:rPr>
              <a:t> a legislației comunitare în domeniul apelor uzate</a:t>
            </a:r>
            <a:endParaRPr lang="en-US" sz="2000" dirty="0">
              <a:latin typeface="Arial"/>
              <a:ea typeface="Calibri"/>
            </a:endParaRPr>
          </a:p>
          <a:p>
            <a:pPr marL="114300" indent="-114300" algn="just" defTabSz="342900"/>
            <a:r>
              <a:rPr lang="en-US" sz="2000" i="1" dirty="0" smtClean="0">
                <a:latin typeface="Arial"/>
              </a:rPr>
              <a:t>		- </a:t>
            </a:r>
            <a:r>
              <a:rPr lang="ro-RO" sz="2000" i="1" dirty="0" smtClean="0">
                <a:latin typeface="Arial"/>
              </a:rPr>
              <a:t>obiective</a:t>
            </a:r>
            <a:r>
              <a:rPr lang="en-US" sz="2000" dirty="0" smtClean="0">
                <a:latin typeface="Arial"/>
              </a:rPr>
              <a:t>: </a:t>
            </a:r>
            <a:r>
              <a:rPr lang="vi-VN" sz="2000" dirty="0" smtClean="0">
                <a:latin typeface="Arial"/>
              </a:rPr>
              <a:t>protecția mediului împotriva efectelor negative ale evacuărilor de</a:t>
            </a:r>
            <a:r>
              <a:rPr lang="en-US" sz="2000" dirty="0" smtClean="0">
                <a:latin typeface="Arial"/>
              </a:rPr>
              <a:t> </a:t>
            </a:r>
            <a:r>
              <a:rPr lang="vi-VN" sz="2000" dirty="0" smtClean="0">
                <a:latin typeface="Arial"/>
              </a:rPr>
              <a:t>ape uzate urbane</a:t>
            </a:r>
            <a:r>
              <a:rPr lang="en-US" sz="2000" dirty="0" smtClean="0">
                <a:latin typeface="Arial"/>
              </a:rPr>
              <a:t>/ </a:t>
            </a:r>
            <a:r>
              <a:rPr lang="en-US" sz="2000" dirty="0" err="1" smtClean="0">
                <a:latin typeface="Arial"/>
              </a:rPr>
              <a:t>industriale</a:t>
            </a:r>
            <a:r>
              <a:rPr lang="en-US" sz="2000" dirty="0" smtClean="0">
                <a:latin typeface="Arial"/>
              </a:rPr>
              <a:t> </a:t>
            </a:r>
            <a:r>
              <a:rPr lang="en-US" sz="2000" dirty="0">
                <a:latin typeface="Arial"/>
              </a:rPr>
              <a:t>- in </a:t>
            </a:r>
            <a:r>
              <a:rPr lang="en-US" sz="2000" dirty="0" smtClean="0">
                <a:latin typeface="Arial"/>
              </a:rPr>
              <a:t>special</a:t>
            </a:r>
            <a:r>
              <a:rPr lang="ro-RO" sz="2000" dirty="0" smtClean="0">
                <a:latin typeface="Arial"/>
              </a:rPr>
              <a:t> </a:t>
            </a:r>
            <a:r>
              <a:rPr lang="en-US" sz="2000" dirty="0" err="1" smtClean="0">
                <a:latin typeface="Arial"/>
              </a:rPr>
              <a:t>ind.alimentar</a:t>
            </a:r>
            <a:r>
              <a:rPr lang="ro-RO" sz="2000" dirty="0" smtClean="0">
                <a:latin typeface="Arial"/>
              </a:rPr>
              <a:t>ă</a:t>
            </a:r>
            <a:endParaRPr lang="en-US" sz="2000" dirty="0" smtClean="0">
              <a:latin typeface="Arial"/>
            </a:endParaRPr>
          </a:p>
          <a:p>
            <a:pPr marL="114300" indent="-114300" algn="just" defTabSz="342900"/>
            <a:r>
              <a:rPr lang="en-US" sz="2000" dirty="0">
                <a:latin typeface="Arial"/>
              </a:rPr>
              <a:t>	</a:t>
            </a:r>
            <a:r>
              <a:rPr lang="en-US" sz="2000" dirty="0" smtClean="0">
                <a:latin typeface="Arial"/>
              </a:rPr>
              <a:t>	- </a:t>
            </a:r>
            <a:r>
              <a:rPr lang="vi-VN" sz="2000" dirty="0" smtClean="0">
                <a:latin typeface="Arial"/>
              </a:rPr>
              <a:t>transpusă </a:t>
            </a:r>
            <a:r>
              <a:rPr lang="ro-RO" sz="2000" dirty="0" smtClean="0">
                <a:latin typeface="Arial"/>
              </a:rPr>
              <a:t>î</a:t>
            </a:r>
            <a:r>
              <a:rPr lang="en-US" sz="2000" dirty="0" smtClean="0">
                <a:latin typeface="Arial"/>
              </a:rPr>
              <a:t>n </a:t>
            </a:r>
            <a:r>
              <a:rPr lang="en-US" sz="2000" dirty="0" err="1" smtClean="0">
                <a:latin typeface="Arial"/>
              </a:rPr>
              <a:t>legislatia</a:t>
            </a:r>
            <a:r>
              <a:rPr lang="en-US" sz="2000" dirty="0" smtClean="0">
                <a:latin typeface="Arial"/>
              </a:rPr>
              <a:t> </a:t>
            </a:r>
            <a:r>
              <a:rPr lang="en-US" sz="2000" dirty="0" err="1" smtClean="0">
                <a:latin typeface="Arial"/>
              </a:rPr>
              <a:t>na</a:t>
            </a:r>
            <a:r>
              <a:rPr lang="ro-RO" sz="2000" dirty="0" smtClean="0">
                <a:latin typeface="Arial"/>
              </a:rPr>
              <a:t>ț</a:t>
            </a:r>
            <a:r>
              <a:rPr lang="en-US" sz="2000" dirty="0" err="1" smtClean="0">
                <a:latin typeface="Arial"/>
              </a:rPr>
              <a:t>ionala</a:t>
            </a:r>
            <a:r>
              <a:rPr lang="en-US" sz="2000" dirty="0" smtClean="0">
                <a:latin typeface="Arial"/>
              </a:rPr>
              <a:t> </a:t>
            </a:r>
            <a:r>
              <a:rPr lang="vi-VN" sz="2000" dirty="0" smtClean="0">
                <a:latin typeface="Arial"/>
              </a:rPr>
              <a:t>prin </a:t>
            </a:r>
            <a:r>
              <a:rPr lang="vi-VN" sz="2000" b="1" dirty="0">
                <a:latin typeface="Arial"/>
              </a:rPr>
              <a:t>HG </a:t>
            </a:r>
            <a:r>
              <a:rPr lang="vi-VN" sz="2000" b="1" dirty="0" smtClean="0">
                <a:latin typeface="Arial"/>
              </a:rPr>
              <a:t>188/2002</a:t>
            </a:r>
            <a:endParaRPr lang="vi-VN" sz="2000" b="1" dirty="0">
              <a:latin typeface="Arial"/>
            </a:endParaRPr>
          </a:p>
        </p:txBody>
      </p:sp>
      <p:pic>
        <p:nvPicPr>
          <p:cNvPr id="10" name="Imagine 1">
            <a:extLst>
              <a:ext uri="{FF2B5EF4-FFF2-40B4-BE49-F238E27FC236}">
                <a16:creationId xmlns:a16="http://schemas.microsoft.com/office/drawing/2014/main" xmlns="" id="{44B1C8BA-0BB7-DE4E-CE7A-FBFE74DC6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8" y="153132"/>
            <a:ext cx="7294981" cy="773568"/>
          </a:xfrm>
          <a:prstGeom prst="rect">
            <a:avLst/>
          </a:prstGeom>
        </p:spPr>
      </p:pic>
      <p:pic>
        <p:nvPicPr>
          <p:cNvPr id="12" name="Imagine 2">
            <a:extLst>
              <a:ext uri="{FF2B5EF4-FFF2-40B4-BE49-F238E27FC236}">
                <a16:creationId xmlns:a16="http://schemas.microsoft.com/office/drawing/2014/main" xmlns="" id="{147D9DCB-C455-3318-7149-C717977DAA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390142"/>
            <a:ext cx="8251854" cy="46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55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14401"/>
            <a:ext cx="8534400" cy="609599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effectLst/>
                <a:latin typeface="Arial"/>
                <a:ea typeface="Calibri"/>
              </a:rPr>
              <a:t>Aspecte</a:t>
            </a:r>
            <a:r>
              <a:rPr lang="en-US" sz="2400" b="1" dirty="0" smtClean="0">
                <a:effectLst/>
                <a:latin typeface="Arial"/>
                <a:ea typeface="Calibri"/>
              </a:rPr>
              <a:t> legislative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152400" y="1615619"/>
            <a:ext cx="8915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342900" algn="just"/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Sistemele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individuale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adecvate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(SIA):</a:t>
            </a:r>
          </a:p>
          <a:p>
            <a:pPr marL="0" lvl="1" indent="342900" algn="just"/>
            <a:endParaRPr lang="en-US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>
              <a:lnSpc>
                <a:spcPct val="150000"/>
              </a:lnSpc>
              <a:tabLst>
                <a:tab pos="342900" algn="l"/>
              </a:tabLst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sunt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cerin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europene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prev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Directiva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91/271/EEC</a:t>
            </a:r>
          </a:p>
          <a:p>
            <a:pPr marL="514350" lvl="1" indent="-171450" algn="just" defTabSz="571500">
              <a:lnSpc>
                <a:spcPct val="150000"/>
              </a:lnSpc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no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iune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introdus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legisla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națională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Leg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241/2006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privind serviciul de alimentare apă și canalizare (ultima actualiz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vi-V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144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vi-V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171450" algn="just">
              <a:lnSpc>
                <a:spcPct val="150000"/>
              </a:lnSpc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Legea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241/2006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permite ca în zonele rurale unde este funcți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onală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 rețea de alimentare cu apă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să fie utilzate provizoriu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sisteme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individuale adecvate </a:t>
            </a:r>
            <a:r>
              <a:rPr lang="vi-V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(SIA)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până la construirea rețelelor de canalizare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171450" algn="just" defTabSz="514350">
              <a:lnSpc>
                <a:spcPct val="150000"/>
              </a:lnSpc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OUG nr.144/2021 –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stabile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necesitatea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cadrului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legislativ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adecvat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autorizare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construcţie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înregistrare,control,exploatare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întreţinere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342900" algn="just">
              <a:lnSpc>
                <a:spcPct val="150000"/>
              </a:lnSpc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HG nr.714/2022 – define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cadrul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legislativ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reglementare</a:t>
            </a:r>
            <a:endParaRPr lang="pt-BR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ine 2">
            <a:extLst>
              <a:ext uri="{FF2B5EF4-FFF2-40B4-BE49-F238E27FC236}">
                <a16:creationId xmlns:a16="http://schemas.microsoft.com/office/drawing/2014/main" xmlns="" id="{147D9DCB-C455-3318-7149-C717977DA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237742"/>
            <a:ext cx="8251854" cy="467858"/>
          </a:xfrm>
          <a:prstGeom prst="rect">
            <a:avLst/>
          </a:prstGeom>
        </p:spPr>
      </p:pic>
      <p:pic>
        <p:nvPicPr>
          <p:cNvPr id="6" name="Imagine 1">
            <a:extLst>
              <a:ext uri="{FF2B5EF4-FFF2-40B4-BE49-F238E27FC236}">
                <a16:creationId xmlns:a16="http://schemas.microsoft.com/office/drawing/2014/main" xmlns="" id="{44B1C8BA-0BB7-DE4E-CE7A-FBFE74DC6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8" y="153132"/>
            <a:ext cx="7294981" cy="77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32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468984" cy="609600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effectLst/>
                <a:latin typeface="Arial"/>
                <a:ea typeface="Calibri"/>
              </a:rPr>
              <a:t>Necesitatea</a:t>
            </a:r>
            <a:r>
              <a:rPr lang="en-US" sz="2400" b="1" dirty="0" smtClean="0">
                <a:effectLst/>
                <a:latin typeface="Arial"/>
                <a:ea typeface="Calibri"/>
              </a:rPr>
              <a:t> </a:t>
            </a:r>
            <a:r>
              <a:rPr lang="en-US" sz="2400" b="1" dirty="0" err="1" smtClean="0">
                <a:effectLst/>
                <a:latin typeface="Arial"/>
                <a:ea typeface="Calibri"/>
              </a:rPr>
              <a:t>introducerii</a:t>
            </a:r>
            <a:r>
              <a:rPr lang="en-US" sz="2400" b="1" dirty="0" smtClean="0">
                <a:effectLst/>
                <a:latin typeface="Arial"/>
                <a:ea typeface="Calibri"/>
              </a:rPr>
              <a:t>/ </a:t>
            </a:r>
            <a:r>
              <a:rPr lang="en-US" sz="2400" b="1" dirty="0" err="1" smtClean="0">
                <a:effectLst/>
                <a:latin typeface="Arial"/>
                <a:ea typeface="Calibri"/>
              </a:rPr>
              <a:t>reglement</a:t>
            </a:r>
            <a:r>
              <a:rPr lang="ro-RO" sz="2400" b="1" dirty="0" smtClean="0">
                <a:effectLst/>
                <a:latin typeface="Arial"/>
                <a:ea typeface="Calibri"/>
              </a:rPr>
              <a:t>ă</a:t>
            </a:r>
            <a:r>
              <a:rPr lang="en-US" sz="2400" b="1" dirty="0" err="1" smtClean="0">
                <a:effectLst/>
                <a:latin typeface="Arial"/>
                <a:ea typeface="Calibri"/>
              </a:rPr>
              <a:t>rii</a:t>
            </a:r>
            <a:r>
              <a:rPr lang="en-US" sz="2400" b="1" dirty="0" smtClean="0">
                <a:effectLst/>
                <a:latin typeface="Arial"/>
                <a:ea typeface="Calibri"/>
              </a:rPr>
              <a:t>/ </a:t>
            </a:r>
            <a:r>
              <a:rPr lang="en-US" sz="2400" b="1" dirty="0" err="1" smtClean="0">
                <a:effectLst/>
                <a:latin typeface="Arial"/>
                <a:ea typeface="Calibri"/>
              </a:rPr>
              <a:t>monitoriz</a:t>
            </a:r>
            <a:r>
              <a:rPr lang="ro-RO" sz="2400" b="1" dirty="0" smtClean="0">
                <a:effectLst/>
                <a:latin typeface="Arial"/>
                <a:ea typeface="Calibri"/>
              </a:rPr>
              <a:t>ă</a:t>
            </a:r>
            <a:r>
              <a:rPr lang="en-US" sz="2400" b="1" dirty="0" err="1" smtClean="0">
                <a:effectLst/>
                <a:latin typeface="Arial"/>
                <a:ea typeface="Calibri"/>
              </a:rPr>
              <a:t>rii</a:t>
            </a:r>
            <a:r>
              <a:rPr lang="en-US" sz="2400" b="1" dirty="0" smtClean="0">
                <a:effectLst/>
                <a:latin typeface="Arial"/>
                <a:ea typeface="Calibri"/>
              </a:rPr>
              <a:t> SIA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03870" y="1346537"/>
            <a:ext cx="86223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urmare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ne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ndeplinirii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sarcinilor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asumate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România este în procedură de infringement pe Directiv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91/271/CEE (Cauza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2109/2018) și riscă să plătească penalități foarte mari.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870" y="5305961"/>
            <a:ext cx="86223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acest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context, </a:t>
            </a:r>
            <a:r>
              <a:rPr lang="vi-V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HG 714/2022: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asigur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premize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identific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surse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de poluare difuze și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realizarea viitoarei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strategii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tr.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sectorul de apă-canal: </a:t>
            </a:r>
          </a:p>
          <a:p>
            <a:pPr algn="just"/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vi-VN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lan </a:t>
            </a:r>
            <a:r>
              <a:rPr lang="vi-VN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de acțiune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pentru reducerea poluării de la SI neconf.</a:t>
            </a:r>
          </a:p>
          <a:p>
            <a:pPr algn="just"/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soluții/ măsuri necesare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, inclusiv cu aspectele de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finantare</a:t>
            </a:r>
            <a:endParaRPr lang="vi-V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934361"/>
            <a:ext cx="87836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Introducerea </a:t>
            </a:r>
            <a:r>
              <a:rPr lang="it-IT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SIA: </a:t>
            </a:r>
          </a:p>
          <a:p>
            <a:pPr marL="342900" indent="-342900">
              <a:buFontTx/>
              <a:buChar char="-"/>
            </a:pPr>
            <a:r>
              <a:rPr 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necesitate, alternativ</a:t>
            </a:r>
            <a:r>
              <a:rPr lang="ro-R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viabil</a:t>
            </a:r>
            <a:r>
              <a:rPr lang="ro-R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la sistemul centralizat de </a:t>
            </a:r>
            <a:r>
              <a:rPr 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canalizare</a:t>
            </a:r>
          </a:p>
          <a:p>
            <a:pPr marL="342900" indent="-342900" algn="just">
              <a:buFontTx/>
              <a:buChar char="-"/>
            </a:pPr>
            <a:r>
              <a:rPr lang="vi-VN" sz="2000" i="1" dirty="0">
                <a:latin typeface="Arial" panose="020B0604020202020204" pitchFamily="34" charset="0"/>
                <a:cs typeface="Arial" panose="020B0604020202020204" pitchFamily="34" charset="0"/>
              </a:rPr>
              <a:t>va contribui la conformarea </a:t>
            </a:r>
            <a:r>
              <a:rPr lang="ro-R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cu </a:t>
            </a:r>
            <a:r>
              <a:rPr lang="vi-VN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cerințele </a:t>
            </a:r>
            <a:r>
              <a:rPr lang="vi-VN" sz="2000" i="1" dirty="0">
                <a:latin typeface="Arial" panose="020B0604020202020204" pitchFamily="34" charset="0"/>
                <a:cs typeface="Arial" panose="020B0604020202020204" pitchFamily="34" charset="0"/>
              </a:rPr>
              <a:t>Directivei </a:t>
            </a:r>
            <a:r>
              <a:rPr lang="vi-VN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91/271</a:t>
            </a:r>
            <a:r>
              <a:rPr lang="vi-VN" sz="2000" i="1" dirty="0">
                <a:latin typeface="Arial" panose="020B0604020202020204" pitchFamily="34" charset="0"/>
                <a:cs typeface="Arial" panose="020B0604020202020204" pitchFamily="34" charset="0"/>
              </a:rPr>
              <a:t>/ CEE </a:t>
            </a:r>
            <a:r>
              <a:rPr lang="ro-R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vi-VN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 aglom</a:t>
            </a:r>
            <a:r>
              <a:rPr lang="vi-VN" sz="2000" i="1" dirty="0">
                <a:latin typeface="Arial" panose="020B0604020202020204" pitchFamily="34" charset="0"/>
                <a:cs typeface="Arial" panose="020B0604020202020204" pitchFamily="34" charset="0"/>
              </a:rPr>
              <a:t>./ părților din aglom. în care sistemul </a:t>
            </a:r>
            <a:r>
              <a:rPr lang="vi-VN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public </a:t>
            </a:r>
            <a:r>
              <a:rPr lang="vi-VN" sz="2000" i="1" dirty="0">
                <a:latin typeface="Arial" panose="020B0604020202020204" pitchFamily="34" charset="0"/>
                <a:cs typeface="Arial" panose="020B0604020202020204" pitchFamily="34" charset="0"/>
              </a:rPr>
              <a:t>de canalizare nu este </a:t>
            </a:r>
            <a:r>
              <a:rPr lang="vi-VN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fezabil</a:t>
            </a:r>
            <a:endParaRPr lang="vi-VN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340114"/>
            <a:ext cx="870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prezent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exist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func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iune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un nr. mare de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individuale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(SI) de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colectare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frt.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neconforme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3022937"/>
            <a:ext cx="8621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neconforme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o-R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20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surse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de poluare difuză a resurselor de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solului</a:t>
            </a:r>
            <a:endParaRPr lang="ro-RO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pericol pentru sănătate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ine 2">
            <a:extLst>
              <a:ext uri="{FF2B5EF4-FFF2-40B4-BE49-F238E27FC236}">
                <a16:creationId xmlns:a16="http://schemas.microsoft.com/office/drawing/2014/main" xmlns="" id="{147D9DCB-C455-3318-7149-C717977DA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466342"/>
            <a:ext cx="8251854" cy="467858"/>
          </a:xfrm>
          <a:prstGeom prst="rect">
            <a:avLst/>
          </a:prstGeom>
        </p:spPr>
      </p:pic>
      <p:pic>
        <p:nvPicPr>
          <p:cNvPr id="11" name="Imagine 1">
            <a:extLst>
              <a:ext uri="{FF2B5EF4-FFF2-40B4-BE49-F238E27FC236}">
                <a16:creationId xmlns:a16="http://schemas.microsoft.com/office/drawing/2014/main" xmlns="" id="{DA31DFC8-E13C-D0E4-69A6-962CD05335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8" y="0"/>
            <a:ext cx="7294981" cy="77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59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14401"/>
            <a:ext cx="8534400" cy="533399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effectLst/>
                <a:latin typeface="Arial"/>
                <a:ea typeface="Calibri"/>
              </a:rPr>
              <a:t>Definirea</a:t>
            </a:r>
            <a:r>
              <a:rPr lang="en-US" sz="2400" b="1" dirty="0" smtClean="0">
                <a:effectLst/>
                <a:latin typeface="Arial"/>
                <a:ea typeface="Calibri"/>
              </a:rPr>
              <a:t> </a:t>
            </a:r>
            <a:r>
              <a:rPr lang="en-US" sz="2400" b="1" dirty="0" err="1" smtClean="0">
                <a:effectLst/>
                <a:latin typeface="Arial"/>
                <a:ea typeface="Calibri"/>
              </a:rPr>
              <a:t>sistemelor</a:t>
            </a:r>
            <a:r>
              <a:rPr lang="en-US" sz="2400" b="1" dirty="0" smtClean="0">
                <a:effectLst/>
                <a:latin typeface="Arial"/>
                <a:ea typeface="Calibri"/>
              </a:rPr>
              <a:t> </a:t>
            </a:r>
            <a:r>
              <a:rPr lang="en-US" sz="2400" b="1" dirty="0" err="1" smtClean="0">
                <a:effectLst/>
                <a:latin typeface="Arial"/>
                <a:ea typeface="Calibri"/>
              </a:rPr>
              <a:t>individuale</a:t>
            </a:r>
            <a:r>
              <a:rPr lang="en-US" sz="2400" b="1" dirty="0" smtClean="0">
                <a:effectLst/>
                <a:latin typeface="Arial"/>
                <a:ea typeface="Calibri"/>
              </a:rPr>
              <a:t> </a:t>
            </a:r>
            <a:r>
              <a:rPr lang="en-US" sz="2400" b="1" dirty="0" err="1" smtClean="0">
                <a:effectLst/>
                <a:latin typeface="Arial"/>
                <a:ea typeface="Calibri"/>
              </a:rPr>
              <a:t>adecvate</a:t>
            </a:r>
            <a:r>
              <a:rPr lang="en-US" sz="2400" b="1" dirty="0" smtClean="0">
                <a:effectLst/>
                <a:latin typeface="Arial"/>
                <a:ea typeface="Calibri"/>
              </a:rPr>
              <a:t> (SIA).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381000" y="1501914"/>
            <a:ext cx="853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sensul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Directivei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91/271/CEE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conform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recomand</a:t>
            </a:r>
            <a:r>
              <a:rPr lang="ro-R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ghiduri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CE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au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fost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identificate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tipuri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de SIA:</a:t>
            </a:r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2263914"/>
            <a:ext cx="8077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SIA de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colectare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apelor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uzate</a:t>
            </a:r>
            <a:endParaRPr lang="en-US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apelor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uzate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3022937"/>
            <a:ext cx="8686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Transpunere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initial</a:t>
            </a:r>
            <a:r>
              <a:rPr lang="ro-R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legisla</a:t>
            </a:r>
            <a:r>
              <a:rPr lang="ro-R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national</a:t>
            </a:r>
            <a:r>
              <a:rPr lang="ro-R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colectare a apelor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uzate: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HG 188/2002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SIA de epurare a apelor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uzate: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HG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352/2005</a:t>
            </a:r>
            <a:endParaRPr lang="vi-VN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000143"/>
            <a:ext cx="88392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colectare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ape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uzate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17145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doar bazinele etanș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vidanjabile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71450"/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fose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septice cu scurgere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subterană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gropi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și puțurile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absorbante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71450"/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ape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uzate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doar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cele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cu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adecvat</a:t>
            </a:r>
            <a:r>
              <a:rPr lang="ro-R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2860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epurare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prin orice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proces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sistem c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asigur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ncadrarea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parametr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ilor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 de calitate ai apelor uzate epurate evacuate în resursele de apă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limitele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 prevăzute în normele tehnice și în avizele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autorizațiile de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GA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în vigoare</a:t>
            </a:r>
            <a:endParaRPr lang="vi-V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ine 1">
            <a:extLst>
              <a:ext uri="{FF2B5EF4-FFF2-40B4-BE49-F238E27FC236}">
                <a16:creationId xmlns:a16="http://schemas.microsoft.com/office/drawing/2014/main" xmlns="" id="{44B1C8BA-0BB7-DE4E-CE7A-FBFE74DC6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8" y="64632"/>
            <a:ext cx="7294981" cy="773568"/>
          </a:xfrm>
          <a:prstGeom prst="rect">
            <a:avLst/>
          </a:prstGeom>
        </p:spPr>
      </p:pic>
      <p:pic>
        <p:nvPicPr>
          <p:cNvPr id="10" name="Imagine 2">
            <a:extLst>
              <a:ext uri="{FF2B5EF4-FFF2-40B4-BE49-F238E27FC236}">
                <a16:creationId xmlns:a16="http://schemas.microsoft.com/office/drawing/2014/main" xmlns="" id="{FD3119D4-6F08-D092-E0F7-C9BC64C7FC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400800"/>
            <a:ext cx="8251854" cy="46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1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003042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ro-RO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Cerin</a:t>
            </a:r>
            <a:r>
              <a:rPr lang="ro-R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 SIA conform HG714/2022: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1.Tehnice:</a:t>
            </a:r>
          </a:p>
          <a:p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342900">
              <a:buFont typeface="Arial" panose="020B0604020202020204" pitchFamily="34" charset="0"/>
              <a:buChar char="•"/>
            </a:pP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colectare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indent="-91440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instalații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standardizate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tip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bazin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vidanjabil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etanș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stocare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ape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uzate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din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beton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armat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poliester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armat cu fibră de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sticlă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alte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tipuri de materiale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Fose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septice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prefabricate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Fose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septice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asamblate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situ din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prefabricate (kit)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prevăzute cu un orificiu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acces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ptr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 gol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ire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 și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cur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ăț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instalații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ministații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capacitate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max. 50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l.e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standardizate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543050" lvl="0" indent="-154305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Unităţi prefabricate de epurare efluenţi fose septice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1543050" lvl="0" indent="-154305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Unităţi prefabricate de epurare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terţiară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xmlns="" id="{FD3119D4-6F08-D092-E0F7-C9BC64C7FC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237742"/>
            <a:ext cx="8251854" cy="467858"/>
          </a:xfrm>
          <a:prstGeom prst="rect">
            <a:avLst/>
          </a:prstGeom>
        </p:spPr>
      </p:pic>
      <p:pic>
        <p:nvPicPr>
          <p:cNvPr id="4" name="Imagine 1">
            <a:extLst>
              <a:ext uri="{FF2B5EF4-FFF2-40B4-BE49-F238E27FC236}">
                <a16:creationId xmlns:a16="http://schemas.microsoft.com/office/drawing/2014/main" xmlns="" id="{7AA726FC-B67C-4D6C-D7BE-58451937C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6" y="153132"/>
            <a:ext cx="7294981" cy="77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9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510" y="3886200"/>
            <a:ext cx="8839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3.De </a:t>
            </a:r>
            <a:r>
              <a:rPr lang="en-US" sz="20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reglementare</a:t>
            </a:r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endParaRPr lang="en-US" sz="2000" b="1" i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colectare</a:t>
            </a:r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sz="2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oficial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între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proprietar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SIA -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furnizor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servicii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vidanjare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între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furnizor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servicii vidanjare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 servicii de apă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uzată care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operează rețelele de canalizare sau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SEAU</a:t>
            </a:r>
          </a:p>
          <a:p>
            <a:pPr lvl="0"/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342900">
              <a:buFont typeface="Arial" panose="020B0604020202020204" pitchFamily="34" charset="0"/>
              <a:buChar char="•"/>
            </a:pPr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avizate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autorizate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d.p.d.v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al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ririi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apelor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0510" y="990600"/>
            <a:ext cx="8839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Cerin</a:t>
            </a:r>
            <a:r>
              <a:rPr lang="ro-RO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 conform HG714/2022:</a:t>
            </a:r>
            <a:endParaRPr lang="en-US" sz="2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2.De </a:t>
            </a:r>
            <a:r>
              <a:rPr lang="en-US" sz="2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protecție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identic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centraliz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canaliz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endParaRPr lang="en-US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colectare</a:t>
            </a:r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uzate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pompate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transportate cu vidanje la o rețea de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canalizare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stație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epurare</a:t>
            </a:r>
            <a:endParaRPr lang="en-US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0"/>
            <a:endParaRPr lang="en-US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342900">
              <a:buFont typeface="Arial" panose="020B0604020202020204" pitchFamily="34" charset="0"/>
              <a:buChar char="•"/>
            </a:pPr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en-US" sz="20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ncadrarea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parametrilor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calitate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ptr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efluentul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evacuat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mediul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acvatic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limitele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legale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ine 1">
            <a:extLst>
              <a:ext uri="{FF2B5EF4-FFF2-40B4-BE49-F238E27FC236}">
                <a16:creationId xmlns:a16="http://schemas.microsoft.com/office/drawing/2014/main" xmlns="" id="{7AA726FC-B67C-4D6C-D7BE-58451937CE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5" y="64632"/>
            <a:ext cx="7294981" cy="773568"/>
          </a:xfrm>
          <a:prstGeom prst="rect">
            <a:avLst/>
          </a:prstGeom>
        </p:spPr>
      </p:pic>
      <p:pic>
        <p:nvPicPr>
          <p:cNvPr id="6" name="Imagine 2">
            <a:extLst>
              <a:ext uri="{FF2B5EF4-FFF2-40B4-BE49-F238E27FC236}">
                <a16:creationId xmlns:a16="http://schemas.microsoft.com/office/drawing/2014/main" xmlns="" id="{FD3119D4-6F08-D092-E0F7-C9BC64C7FC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466342"/>
            <a:ext cx="8251854" cy="46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7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143001"/>
            <a:ext cx="8534400" cy="533399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latin typeface="Arial"/>
                <a:ea typeface="Calibri"/>
              </a:rPr>
              <a:t>Înregistrarea </a:t>
            </a:r>
            <a:r>
              <a:rPr lang="it-IT" sz="2400" b="1" dirty="0">
                <a:latin typeface="Arial"/>
                <a:ea typeface="Calibri"/>
              </a:rPr>
              <a:t>sistemelor individuale adecvate</a:t>
            </a:r>
            <a:r>
              <a:rPr lang="en-US" sz="2400" b="1" dirty="0" smtClean="0">
                <a:effectLst/>
                <a:latin typeface="Arial"/>
                <a:ea typeface="Calibri"/>
              </a:rPr>
              <a:t> (SIA).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76200" y="1950184"/>
            <a:ext cx="9067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Obligativitate eviden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ță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SIA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transpus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legisla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ia na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ional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OUG 144/2021:</a:t>
            </a:r>
          </a:p>
          <a:p>
            <a:pPr lvl="0" algn="just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A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utorităție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administrației publice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locale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au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obliga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inventari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eri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SIA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colectare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epurare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ii de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în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baza de date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ANAR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scopul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raport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stadiului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conform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aglom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conform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cerin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lor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Directiv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91/271/CEE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3847743"/>
            <a:ext cx="8991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it-IT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HG 714/2022 – Cerin</a:t>
            </a:r>
            <a:r>
              <a:rPr lang="ro-RO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it-IT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2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Registru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</a:t>
            </a:r>
            <a:r>
              <a:rPr lang="ro-RO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ță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SIA</a:t>
            </a:r>
            <a:r>
              <a:rPr lang="it-IT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0" algn="just"/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1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nominal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persoane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fizice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juridice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 fie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puse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dispoziția autorităților de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0" indent="-914400" algn="just"/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rubricile formularului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registru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(transmis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deja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autoritățil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administrației publice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locale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reflect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tehnic toate cerințele de date și informații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necesare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raport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rilor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UE</a:t>
            </a:r>
          </a:p>
          <a:p>
            <a:pPr marL="914400" lvl="0" indent="-914400" algn="just"/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ersoana fizică/juridică </a:t>
            </a:r>
            <a:r>
              <a:rPr lang="vi-VN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declară pe propria răspundere </a:t>
            </a:r>
            <a:r>
              <a:rPr lang="en-US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tipul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 </a:t>
            </a:r>
            <a:r>
              <a:rPr lang="vi-V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dețin</a:t>
            </a:r>
            <a:r>
              <a:rPr lang="ro-RO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ine 2">
            <a:extLst>
              <a:ext uri="{FF2B5EF4-FFF2-40B4-BE49-F238E27FC236}">
                <a16:creationId xmlns:a16="http://schemas.microsoft.com/office/drawing/2014/main" xmlns="" id="{FD3119D4-6F08-D092-E0F7-C9BC64C7FC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390142"/>
            <a:ext cx="8251854" cy="467858"/>
          </a:xfrm>
          <a:prstGeom prst="rect">
            <a:avLst/>
          </a:prstGeom>
        </p:spPr>
      </p:pic>
      <p:pic>
        <p:nvPicPr>
          <p:cNvPr id="7" name="Imagine 1">
            <a:extLst>
              <a:ext uri="{FF2B5EF4-FFF2-40B4-BE49-F238E27FC236}">
                <a16:creationId xmlns:a16="http://schemas.microsoft.com/office/drawing/2014/main" xmlns="" id="{7AA726FC-B67C-4D6C-D7BE-58451937C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6" y="153132"/>
            <a:ext cx="7294981" cy="77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143001"/>
            <a:ext cx="8534400" cy="533399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latin typeface="Arial"/>
                <a:ea typeface="Calibri"/>
              </a:rPr>
              <a:t>Înregistrarea </a:t>
            </a:r>
            <a:r>
              <a:rPr lang="it-IT" sz="2400" b="1" dirty="0">
                <a:latin typeface="Arial"/>
                <a:ea typeface="Calibri"/>
              </a:rPr>
              <a:t>sistemelor individuale adecvate</a:t>
            </a:r>
            <a:r>
              <a:rPr lang="en-US" sz="2400" b="1" dirty="0" smtClean="0">
                <a:effectLst/>
                <a:latin typeface="Arial"/>
                <a:ea typeface="Calibri"/>
              </a:rPr>
              <a:t> (SIA).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57200" y="1923395"/>
            <a:ext cx="8458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just"/>
            <a:r>
              <a:rPr lang="vi-V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MMAP </a:t>
            </a:r>
            <a:r>
              <a:rPr lang="vi-VN" sz="2000" b="1" dirty="0"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ANAR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deruleaz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proiectul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finan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 din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Programul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Operațional Capacitate Administrativă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2014-2020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vi-VN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Îmbunătățirea capacității autorității publice centrale în domeniul managementului apelor în ceea ce </a:t>
            </a:r>
            <a:r>
              <a:rPr lang="vi-VN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prive</a:t>
            </a:r>
            <a:r>
              <a:rPr lang="ro-R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vi-VN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te </a:t>
            </a:r>
            <a:r>
              <a:rPr lang="vi-VN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planificarea, implementarea și raportarea cerințelor europene din domeniul apelor</a:t>
            </a:r>
            <a:r>
              <a:rPr lang="vi-VN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o-R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care:</a:t>
            </a:r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fr-F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algn="just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se va realiza o platformă electronică pentru monitorizarea, prelucrarea, validarea și raportarea datelor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informațiilor legate de implementarea prevederilor Directivei 91/271/EEC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va deveni operațională la începutul anului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viitor</a:t>
            </a:r>
          </a:p>
          <a:p>
            <a:pPr marL="285750" lvl="0"/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include </a:t>
            </a:r>
            <a:r>
              <a:rPr 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secțiune dedicată </a:t>
            </a:r>
            <a:r>
              <a:rPr 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ro-R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 care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utoritățile administrației </a:t>
            </a:r>
            <a:r>
              <a:rPr lang="vi-VN" sz="2000" i="1" dirty="0">
                <a:latin typeface="Arial" panose="020B0604020202020204" pitchFamily="34" charset="0"/>
                <a:cs typeface="Arial" panose="020B0604020202020204" pitchFamily="34" charset="0"/>
              </a:rPr>
              <a:t>publice </a:t>
            </a:r>
            <a:r>
              <a:rPr lang="vi-VN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locale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lvl="0" indent="-171450"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	-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vor avea acces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controlat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	-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vor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introduce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informațiile </a:t>
            </a:r>
            <a:r>
              <a:rPr lang="vi-VN" sz="2000" dirty="0">
                <a:latin typeface="Arial" panose="020B0604020202020204" pitchFamily="34" charset="0"/>
                <a:cs typeface="Arial" panose="020B0604020202020204" pitchFamily="34" charset="0"/>
              </a:rPr>
              <a:t>colectate prin Registrele de evidenţă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ine 2">
            <a:extLst>
              <a:ext uri="{FF2B5EF4-FFF2-40B4-BE49-F238E27FC236}">
                <a16:creationId xmlns:a16="http://schemas.microsoft.com/office/drawing/2014/main" xmlns="" id="{FD3119D4-6F08-D092-E0F7-C9BC64C7FC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1" y="6313942"/>
            <a:ext cx="8251854" cy="467858"/>
          </a:xfrm>
          <a:prstGeom prst="rect">
            <a:avLst/>
          </a:prstGeom>
        </p:spPr>
      </p:pic>
      <p:pic>
        <p:nvPicPr>
          <p:cNvPr id="5" name="Imagine 1">
            <a:extLst>
              <a:ext uri="{FF2B5EF4-FFF2-40B4-BE49-F238E27FC236}">
                <a16:creationId xmlns:a16="http://schemas.microsoft.com/office/drawing/2014/main" xmlns="" id="{7AA726FC-B67C-4D6C-D7BE-58451937C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06" y="153132"/>
            <a:ext cx="7294981" cy="77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97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518</Words>
  <Application>Microsoft Office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Roboto Slab</vt:lpstr>
      <vt:lpstr>Office Theme</vt:lpstr>
      <vt:lpstr>Aspecte privind sistemele individuale adecvate pentru colectarea și epurarea apelor uzate urbane prevăzute de HG nr. 714 din 26 mai 2022</vt:lpstr>
      <vt:lpstr>Aspecte legislative</vt:lpstr>
      <vt:lpstr>Aspecte legislative</vt:lpstr>
      <vt:lpstr>Necesitatea introducerii/ reglementării/ monitorizării SIA</vt:lpstr>
      <vt:lpstr>Definirea sistemelor individuale adecvate (SIA).</vt:lpstr>
      <vt:lpstr>PowerPoint Presentation</vt:lpstr>
      <vt:lpstr>PowerPoint Presentation</vt:lpstr>
      <vt:lpstr>Înregistrarea sistemelor individuale adecvate (SIA).</vt:lpstr>
      <vt:lpstr>Înregistrarea sistemelor individuale adecvate (SIA).</vt:lpstr>
      <vt:lpstr>Vă mulțumim  pentru atenție!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Anescu</dc:creator>
  <cp:lastModifiedBy>Mihaela STEFANESCU</cp:lastModifiedBy>
  <cp:revision>80</cp:revision>
  <dcterms:created xsi:type="dcterms:W3CDTF">2022-11-09T07:57:28Z</dcterms:created>
  <dcterms:modified xsi:type="dcterms:W3CDTF">2023-05-16T04:53:54Z</dcterms:modified>
</cp:coreProperties>
</file>